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7" r:id="rId2"/>
    <p:sldId id="288" r:id="rId3"/>
    <p:sldId id="282" r:id="rId4"/>
    <p:sldId id="289" r:id="rId5"/>
    <p:sldId id="285" r:id="rId6"/>
    <p:sldId id="258" r:id="rId7"/>
    <p:sldId id="283" r:id="rId8"/>
    <p:sldId id="280" r:id="rId9"/>
    <p:sldId id="284" r:id="rId10"/>
    <p:sldId id="286" r:id="rId11"/>
    <p:sldId id="259" r:id="rId12"/>
    <p:sldId id="29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0066"/>
    <a:srgbClr val="863514"/>
    <a:srgbClr val="FFFF00"/>
    <a:srgbClr val="00FF99"/>
    <a:srgbClr val="000000"/>
    <a:srgbClr val="009900"/>
    <a:srgbClr val="FF6600"/>
    <a:srgbClr val="FF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D2C37-960B-4B21-925D-B925642B0F1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7DB8DD36-736D-4990-AE1F-082309152E54}" type="pres">
      <dgm:prSet presAssocID="{656D2C37-960B-4B21-925D-B925642B0F1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AA78BA46-6780-4590-9471-DCF7C24596A4}" type="presOf" srcId="{656D2C37-960B-4B21-925D-B925642B0F11}" destId="{7DB8DD36-736D-4990-AE1F-082309152E54}" srcOrd="0" destOrd="0" presId="urn:microsoft.com/office/officeart/2005/8/layout/radial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D467D-9919-490A-90EC-A06BD99FFDFF}" type="datetimeFigureOut">
              <a:rPr lang="en-US" smtClean="0"/>
              <a:pPr/>
              <a:t>13/08/2020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8F5E-4AEE-4290-89F1-5C40011B7A6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10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8F5E-4AEE-4290-89F1-5C40011B7A6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591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8F5E-4AEE-4290-89F1-5C40011B7A64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8F5E-4AEE-4290-89F1-5C40011B7A64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13/08/2020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620000" cy="61277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ATOMIC ENERGY EDUCATION SOCIETY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76600"/>
            <a:ext cx="64008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  <a:t>CHAPTER-01</a:t>
            </a:r>
            <a:b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  <a:t>Geography as a Discipline</a:t>
            </a:r>
            <a:endParaRPr lang="en-US" sz="28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4362555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Bookman Old Style" pitchFamily="18" charset="0"/>
              </a:rPr>
              <a:t>MODULE-01/02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447800"/>
            <a:ext cx="6096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Bookman Old Style" pitchFamily="18" charset="0"/>
              </a:rPr>
              <a:t>SUBJECT – GEOGRAPHY</a:t>
            </a:r>
          </a:p>
          <a:p>
            <a:pPr algn="ctr"/>
            <a:r>
              <a:rPr lang="en-US" sz="2800" b="1" dirty="0" smtClean="0">
                <a:latin typeface="Bookman Old Style" pitchFamily="18" charset="0"/>
              </a:rPr>
              <a:t>STREAM – ARTS</a:t>
            </a:r>
          </a:p>
          <a:p>
            <a:pPr algn="ctr"/>
            <a:r>
              <a:rPr lang="en-US" sz="2800" b="1" dirty="0" smtClean="0">
                <a:latin typeface="Bookman Old Style" pitchFamily="18" charset="0"/>
              </a:rPr>
              <a:t>CLASS -11th 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5867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Bookman Old Style" pitchFamily="18" charset="0"/>
              </a:rPr>
              <a:t>Prepared By: </a:t>
            </a:r>
            <a:r>
              <a:rPr lang="en-US" b="1" dirty="0" err="1" smtClean="0">
                <a:latin typeface="Bookman Old Style" pitchFamily="18" charset="0"/>
              </a:rPr>
              <a:t>Mr</a:t>
            </a:r>
            <a:r>
              <a:rPr lang="en-US" b="1" dirty="0" smtClean="0">
                <a:latin typeface="Bookman Old Style" pitchFamily="18" charset="0"/>
              </a:rPr>
              <a:t> S.SADHUKHAN (PGT-SS)</a:t>
            </a:r>
          </a:p>
          <a:p>
            <a:r>
              <a:rPr lang="en-US" b="1" dirty="0" smtClean="0">
                <a:latin typeface="Bookman Old Style" pitchFamily="18" charset="0"/>
              </a:rPr>
              <a:t>AECS-2, JADUGUDA</a:t>
            </a:r>
            <a:endParaRPr lang="en-US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Gvhss\Desktop\2-201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824" y="0"/>
            <a:ext cx="9252024" cy="6934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+mn-lt"/>
              </a:rPr>
              <a:t>BRANCHES OF GEOGRAPHY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057400"/>
            <a:ext cx="8991600" cy="4572000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 smtClean="0">
                <a:solidFill>
                  <a:srgbClr val="000000"/>
                </a:solidFill>
              </a:rPr>
              <a:t>SYSTEMATIC APPROACH</a:t>
            </a:r>
          </a:p>
          <a:p>
            <a:pPr lvl="1"/>
            <a:r>
              <a:rPr lang="en-GB" sz="2800" b="1" dirty="0" smtClean="0">
                <a:solidFill>
                  <a:srgbClr val="002060"/>
                </a:solidFill>
              </a:rPr>
              <a:t>Alexander  von Humboldt (German)</a:t>
            </a:r>
          </a:p>
          <a:p>
            <a:pPr lvl="1"/>
            <a:r>
              <a:rPr lang="en-US" sz="3000" b="1" dirty="0" smtClean="0">
                <a:solidFill>
                  <a:srgbClr val="002060"/>
                </a:solidFill>
              </a:rPr>
              <a:t>systematic geography, concentrates on a specific geofactor at the global level</a:t>
            </a:r>
            <a:endParaRPr lang="en-GB" sz="3000" b="1" dirty="0" smtClean="0">
              <a:solidFill>
                <a:srgbClr val="002060"/>
              </a:solidFill>
            </a:endParaRPr>
          </a:p>
          <a:p>
            <a:endParaRPr lang="en-GB" sz="2800" b="1" dirty="0" smtClean="0">
              <a:solidFill>
                <a:srgbClr val="FFFF00"/>
              </a:solidFill>
            </a:endParaRPr>
          </a:p>
          <a:p>
            <a:endParaRPr lang="en-GB" sz="2800" b="1" dirty="0" smtClean="0">
              <a:solidFill>
                <a:srgbClr val="FFFF00"/>
              </a:solidFill>
            </a:endParaRPr>
          </a:p>
          <a:p>
            <a:r>
              <a:rPr lang="en-GB" sz="2800" b="1" dirty="0" smtClean="0">
                <a:solidFill>
                  <a:srgbClr val="002060"/>
                </a:solidFill>
              </a:rPr>
              <a:t>REGIONAL APPROACH</a:t>
            </a:r>
          </a:p>
          <a:p>
            <a:pPr lvl="1"/>
            <a:r>
              <a:rPr lang="en-GB" sz="2800" b="1" dirty="0" smtClean="0">
                <a:solidFill>
                  <a:schemeClr val="bg1"/>
                </a:solidFill>
              </a:rPr>
              <a:t>Karl Ritter (German)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It focuses on the interaction of different cultural and natural geofactors in a specific land or landscape</a:t>
            </a:r>
            <a:endParaRPr lang="en-GB" sz="2800" b="1" dirty="0" smtClean="0">
              <a:solidFill>
                <a:schemeClr val="bg1"/>
              </a:solidFill>
            </a:endParaRPr>
          </a:p>
          <a:p>
            <a:pPr lvl="1"/>
            <a:endParaRPr lang="en-GB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Bookman Old Style" pitchFamily="18" charset="0"/>
              </a:rPr>
              <a:t>End of Module - 01</a:t>
            </a:r>
            <a:endParaRPr lang="en-GB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3352800"/>
            <a:ext cx="4648200" cy="762000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GB" sz="4400" b="1" dirty="0" smtClean="0">
                <a:solidFill>
                  <a:srgbClr val="A50021"/>
                </a:solidFill>
                <a:latin typeface="Bookman Old Style" pitchFamily="18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Gvhss\Desktop\f9f13f2d1310548225551.990ddeee.m_geograph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1000"/>
            <a:ext cx="71628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bg1">
                <a:lumMod val="75000"/>
                <a:lumOff val="25000"/>
              </a:schemeClr>
            </a:gs>
            <a:gs pos="65000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851648" cy="1066800"/>
          </a:xfrm>
        </p:spPr>
        <p:txBody>
          <a:bodyPr>
            <a:noAutofit/>
          </a:bodyPr>
          <a:lstStyle/>
          <a:p>
            <a:pPr algn="ctr"/>
            <a:r>
              <a:rPr lang="en-GB" sz="72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</a:t>
            </a:r>
            <a:endParaRPr lang="en-GB" sz="7200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991600" cy="5715000"/>
          </a:xfrm>
        </p:spPr>
        <p:txBody>
          <a:bodyPr>
            <a:normAutofit/>
          </a:bodyPr>
          <a:lstStyle/>
          <a:p>
            <a:pPr algn="l"/>
            <a:endParaRPr lang="en-GB" sz="3200" dirty="0" smtClean="0"/>
          </a:p>
          <a:p>
            <a:pPr algn="l"/>
            <a:endParaRPr lang="en-GB" sz="3200" dirty="0" smtClean="0"/>
          </a:p>
          <a:p>
            <a:pPr algn="l"/>
            <a:r>
              <a:rPr lang="en-GB" sz="3200" b="1" dirty="0" smtClean="0">
                <a:solidFill>
                  <a:srgbClr val="FFFF00"/>
                </a:solidFill>
              </a:rPr>
              <a:t>	</a:t>
            </a:r>
            <a:r>
              <a:rPr lang="en-GB" sz="3600" b="1" dirty="0" smtClean="0">
                <a:solidFill>
                  <a:srgbClr val="FFFF00"/>
                </a:solidFill>
              </a:rPr>
              <a:t>Geography is concerned with the description and explanation of the areal differentiation of the earth surface</a:t>
            </a:r>
          </a:p>
          <a:p>
            <a:pPr algn="l"/>
            <a:endParaRPr lang="en-GB" sz="3600" b="1" dirty="0" smtClean="0">
              <a:solidFill>
                <a:srgbClr val="FFFF00"/>
              </a:solidFill>
            </a:endParaRPr>
          </a:p>
          <a:p>
            <a:pPr algn="l"/>
            <a:endParaRPr lang="en-GB" sz="3200" b="1" dirty="0" smtClean="0">
              <a:solidFill>
                <a:srgbClr val="FFFF00"/>
              </a:solidFill>
            </a:endParaRPr>
          </a:p>
          <a:p>
            <a:pPr algn="l"/>
            <a:r>
              <a:rPr lang="en-GB" sz="3200" b="1" dirty="0" smtClean="0">
                <a:solidFill>
                  <a:srgbClr val="FFFF00"/>
                </a:solidFill>
              </a:rPr>
              <a:t>					Richard Hartshorne</a:t>
            </a:r>
          </a:p>
          <a:p>
            <a:pPr algn="l"/>
            <a:endParaRPr lang="en-GB" sz="3200" dirty="0" smtClean="0"/>
          </a:p>
          <a:p>
            <a:pPr algn="l"/>
            <a:endParaRPr lang="en-GB" sz="3200" dirty="0" smtClean="0"/>
          </a:p>
          <a:p>
            <a:pPr algn="l"/>
            <a:endParaRPr lang="en-GB" sz="3200" dirty="0" smtClean="0"/>
          </a:p>
          <a:p>
            <a:pPr algn="l"/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838200"/>
            <a:ext cx="8229600" cy="4389437"/>
          </a:xfr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Bookman Old Style" pitchFamily="18" charset="0"/>
              </a:rPr>
              <a:t>Geography </a:t>
            </a:r>
            <a:r>
              <a:rPr lang="en-US" dirty="0">
                <a:latin typeface="Bookman Old Style" pitchFamily="18" charset="0"/>
              </a:rPr>
              <a:t>studies the differences </a:t>
            </a:r>
            <a:r>
              <a:rPr lang="en-US" dirty="0" smtClean="0">
                <a:latin typeface="Bookman Old Style" pitchFamily="18" charset="0"/>
              </a:rPr>
              <a:t>of phenomena </a:t>
            </a:r>
            <a:r>
              <a:rPr lang="en-US" dirty="0">
                <a:latin typeface="Bookman Old Style" pitchFamily="18" charset="0"/>
              </a:rPr>
              <a:t>usually related in different </a:t>
            </a:r>
            <a:r>
              <a:rPr lang="en-US" dirty="0" smtClean="0">
                <a:latin typeface="Bookman Old Style" pitchFamily="18" charset="0"/>
              </a:rPr>
              <a:t>parts of </a:t>
            </a:r>
            <a:r>
              <a:rPr lang="en-US" dirty="0">
                <a:latin typeface="Bookman Old Style" pitchFamily="18" charset="0"/>
              </a:rPr>
              <a:t>the earth’s surface.</a:t>
            </a:r>
          </a:p>
          <a:p>
            <a:pPr marL="0" indent="0">
              <a:buNone/>
            </a:pPr>
            <a:r>
              <a:rPr lang="en-US" dirty="0" smtClean="0">
                <a:latin typeface="Bookman Old Style" pitchFamily="18" charset="0"/>
              </a:rPr>
              <a:t>							</a:t>
            </a:r>
            <a:r>
              <a:rPr lang="en-US" b="1" dirty="0" err="1" smtClean="0">
                <a:latin typeface="Bookman Old Style" pitchFamily="18" charset="0"/>
              </a:rPr>
              <a:t>Hettner</a:t>
            </a:r>
            <a:endParaRPr lang="en-IN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13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FFFF00"/>
                </a:solidFill>
              </a:rPr>
              <a:t/>
            </a:r>
            <a:br>
              <a:rPr lang="en-GB" b="1" dirty="0" smtClean="0">
                <a:solidFill>
                  <a:srgbClr val="FFFF00"/>
                </a:solidFill>
              </a:rPr>
            </a:br>
            <a:r>
              <a:rPr lang="en-GB" b="1" dirty="0" smtClean="0">
                <a:solidFill>
                  <a:srgbClr val="FFFF00"/>
                </a:solidFill>
              </a:rPr>
              <a:t/>
            </a:r>
            <a:br>
              <a:rPr lang="en-GB" b="1" dirty="0" smtClean="0">
                <a:solidFill>
                  <a:srgbClr val="FFFF00"/>
                </a:solidFill>
              </a:rPr>
            </a:br>
            <a:r>
              <a:rPr lang="en-GB" sz="6700" b="1" dirty="0" smtClean="0">
                <a:solidFill>
                  <a:srgbClr val="FFFF00"/>
                </a:solidFill>
              </a:rPr>
              <a:t>ERATOSTHENESE</a:t>
            </a:r>
            <a:r>
              <a:rPr lang="en-GB" b="1" dirty="0" smtClean="0">
                <a:solidFill>
                  <a:srgbClr val="FFFF00"/>
                </a:solidFill>
              </a:rPr>
              <a:t/>
            </a:r>
            <a:br>
              <a:rPr lang="en-GB" b="1" dirty="0" smtClean="0">
                <a:solidFill>
                  <a:srgbClr val="FFFF00"/>
                </a:solidFill>
              </a:rPr>
            </a:br>
            <a:r>
              <a:rPr lang="en-GB" sz="3600" b="1" dirty="0" smtClean="0">
                <a:solidFill>
                  <a:schemeClr val="tx1"/>
                </a:solidFill>
              </a:rPr>
              <a:t>The term </a:t>
            </a:r>
            <a:r>
              <a:rPr lang="en-GB" sz="3600" b="1" smtClean="0"/>
              <a:t>first </a:t>
            </a:r>
            <a:r>
              <a:rPr lang="en-GB" sz="3600" b="1" smtClean="0"/>
              <a:t>coined by </a:t>
            </a:r>
            <a:r>
              <a:rPr lang="en-GB" sz="3600" b="1" dirty="0" smtClean="0"/>
              <a:t>Greek Scholar</a:t>
            </a:r>
            <a:r>
              <a:rPr lang="en-GB" sz="3100" b="1" dirty="0" smtClean="0"/>
              <a:t/>
            </a:r>
            <a:br>
              <a:rPr lang="en-GB" sz="3100" b="1" dirty="0" smtClean="0"/>
            </a:b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sz="28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GB" sz="28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GB" sz="2800" b="1" dirty="0" smtClean="0">
                <a:solidFill>
                  <a:srgbClr val="FFFF00"/>
                </a:solidFill>
              </a:rPr>
              <a:t>The word geography derived from Greek language</a:t>
            </a:r>
            <a:endParaRPr lang="en-GB" sz="32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GB" sz="2800" b="1" dirty="0" smtClean="0">
                <a:solidFill>
                  <a:srgbClr val="FFFF00"/>
                </a:solidFill>
              </a:rPr>
              <a:t>GEO  --  EARTH</a:t>
            </a:r>
          </a:p>
          <a:p>
            <a:pPr algn="ctr">
              <a:buNone/>
            </a:pPr>
            <a:r>
              <a:rPr lang="en-GB" sz="2800" b="1" dirty="0" smtClean="0">
                <a:solidFill>
                  <a:srgbClr val="FFFF00"/>
                </a:solidFill>
              </a:rPr>
              <a:t>GRAPHOS  -- DESCRIPTION</a:t>
            </a:r>
          </a:p>
          <a:p>
            <a:pPr algn="ctr">
              <a:buNone/>
            </a:pPr>
            <a:endParaRPr lang="en-GB" sz="28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GB" sz="3200" b="1" dirty="0" smtClean="0">
                <a:solidFill>
                  <a:srgbClr val="00FFFF"/>
                </a:solidFill>
              </a:rPr>
              <a:t>Geography is the description of the earth</a:t>
            </a:r>
            <a:endParaRPr lang="en-GB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GB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rgbClr val="002060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FFFF00"/>
                </a:solidFill>
              </a:rPr>
              <a:t/>
            </a:r>
            <a:br>
              <a:rPr lang="en-GB" dirty="0" smtClean="0">
                <a:solidFill>
                  <a:srgbClr val="FFFF00"/>
                </a:solidFill>
              </a:rPr>
            </a:br>
            <a:r>
              <a:rPr lang="en-GB" sz="3600" b="1" dirty="0" smtClean="0">
                <a:solidFill>
                  <a:srgbClr val="FFFF00"/>
                </a:solidFill>
              </a:rPr>
              <a:t>GEOGRAPHY AS A DISCIPLINE IS CONCERNED WITH THREE SETS OF QUESTIONS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WHAT 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WHERE 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WHY ?</a:t>
            </a:r>
            <a:endParaRPr lang="en-GB" sz="3200" b="1" dirty="0"/>
          </a:p>
        </p:txBody>
      </p:sp>
      <p:pic>
        <p:nvPicPr>
          <p:cNvPr id="4" name="Picture 2" descr="C:\Users\Gvhss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362200"/>
            <a:ext cx="31242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00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153400" cy="8382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/>
            </a:r>
            <a:br>
              <a:rPr lang="en-GB" dirty="0" smtClean="0">
                <a:solidFill>
                  <a:srgbClr val="FFFF00"/>
                </a:solidFill>
              </a:rPr>
            </a:br>
            <a:r>
              <a:rPr lang="en-GB" sz="3600" b="1" u="sng" dirty="0" smtClean="0">
                <a:solidFill>
                  <a:srgbClr val="FFFF00"/>
                </a:solidFill>
                <a:latin typeface="+mn-lt"/>
              </a:rPr>
              <a:t>WHAT</a:t>
            </a:r>
            <a:r>
              <a:rPr lang="en-GB" sz="3600" b="1" dirty="0" smtClean="0">
                <a:solidFill>
                  <a:srgbClr val="FFFF00"/>
                </a:solidFill>
                <a:latin typeface="+mn-lt"/>
              </a:rPr>
              <a:t> are the patterns of natural and cultural features  found over the surface of the earth ?</a:t>
            </a:r>
            <a:endParaRPr lang="en-GB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229600" cy="3962400"/>
          </a:xfrm>
        </p:spPr>
        <p:txBody>
          <a:bodyPr/>
          <a:lstStyle/>
          <a:p>
            <a:pPr marL="514350" indent="-514350">
              <a:buNone/>
            </a:pPr>
            <a:r>
              <a:rPr lang="en-GB" sz="3200" b="1" u="sng" dirty="0" smtClean="0"/>
              <a:t>WHERE</a:t>
            </a:r>
            <a:r>
              <a:rPr lang="en-GB" sz="3200" b="1" dirty="0" smtClean="0"/>
              <a:t> are these features distributed over the surface of the earth ?</a:t>
            </a:r>
          </a:p>
          <a:p>
            <a:pPr marL="514350" indent="-514350">
              <a:buNone/>
            </a:pPr>
            <a:endParaRPr lang="en-GB" sz="3200" b="1" dirty="0" smtClean="0"/>
          </a:p>
          <a:p>
            <a:pPr marL="514350" indent="-514350">
              <a:buNone/>
            </a:pPr>
            <a:r>
              <a:rPr lang="en-GB" sz="3200" b="1" u="sng" dirty="0" smtClean="0">
                <a:solidFill>
                  <a:srgbClr val="00FFFF"/>
                </a:solidFill>
              </a:rPr>
              <a:t>WHY</a:t>
            </a:r>
            <a:r>
              <a:rPr lang="en-GB" sz="3200" b="1" dirty="0" smtClean="0">
                <a:solidFill>
                  <a:srgbClr val="00FFFF"/>
                </a:solidFill>
              </a:rPr>
              <a:t> such relationships between features, processes and phenomena take place?</a:t>
            </a:r>
            <a:endParaRPr lang="en-GB" sz="3200" b="1" dirty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002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>
                <a:solidFill>
                  <a:srgbClr val="FFC000"/>
                </a:solidFill>
              </a:rPr>
              <a:t>Geography as an integrating discipline - spatial Synthesis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sz="3200" dirty="0" smtClean="0"/>
          </a:p>
          <a:p>
            <a:pPr>
              <a:buNone/>
            </a:pPr>
            <a:r>
              <a:rPr lang="en-GB" sz="4000" b="1" dirty="0" smtClean="0"/>
              <a:t>The shape of the earth is</a:t>
            </a:r>
            <a:r>
              <a:rPr lang="en-GB" sz="3200" dirty="0" smtClean="0"/>
              <a:t> </a:t>
            </a:r>
            <a:r>
              <a:rPr lang="en-GB" sz="4000" b="1" dirty="0" smtClean="0"/>
              <a:t>GEOID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28600" y="0"/>
          <a:ext cx="89154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659</TotalTime>
  <Words>165</Words>
  <Application>Microsoft Office PowerPoint</Application>
  <PresentationFormat>On-screen Show (4:3)</PresentationFormat>
  <Paragraphs>59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ATOMIC ENERGY EDUCATION SOCIETY</vt:lpstr>
      <vt:lpstr>PowerPoint Presentation</vt:lpstr>
      <vt:lpstr>GEOGRAPHY</vt:lpstr>
      <vt:lpstr>PowerPoint Presentation</vt:lpstr>
      <vt:lpstr>  ERATOSTHENESE The term first coined by Greek Scholar </vt:lpstr>
      <vt:lpstr> GEOGRAPHY AS A DISCIPLINE IS CONCERNED WITH THREE SETS OF QUESTIONS</vt:lpstr>
      <vt:lpstr> WHAT are the patterns of natural and cultural features  found over the surface of the earth ?</vt:lpstr>
      <vt:lpstr>Geography as an integrating discipline - spatial Synthesis</vt:lpstr>
      <vt:lpstr>PowerPoint Presentation</vt:lpstr>
      <vt:lpstr>PowerPoint Presentation</vt:lpstr>
      <vt:lpstr>BRANCHES OF GEOGRAPHY </vt:lpstr>
      <vt:lpstr>End of Module - 01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gvhss pullanoor</dc:creator>
  <cp:lastModifiedBy>home</cp:lastModifiedBy>
  <cp:revision>122</cp:revision>
  <dcterms:created xsi:type="dcterms:W3CDTF">2006-08-16T00:00:00Z</dcterms:created>
  <dcterms:modified xsi:type="dcterms:W3CDTF">2020-08-13T13:32:28Z</dcterms:modified>
</cp:coreProperties>
</file>